
<file path=[Content_Types].xml><?xml version="1.0" encoding="utf-8"?>
<Types xmlns="http://schemas.openxmlformats.org/package/2006/content-types">
  <Default Extension="png" ContentType="image/png"/>
  <Default Extension="webp" ContentType="image/webp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0" r:id="rId2"/>
    <p:sldId id="264" r:id="rId3"/>
    <p:sldId id="265" r:id="rId4"/>
    <p:sldId id="263" r:id="rId5"/>
    <p:sldId id="262" r:id="rId6"/>
    <p:sldId id="266" r:id="rId7"/>
    <p:sldId id="267" r:id="rId8"/>
    <p:sldId id="268" r:id="rId9"/>
    <p:sldId id="269" r:id="rId10"/>
    <p:sldId id="270" r:id="rId11"/>
    <p:sldId id="272" r:id="rId12"/>
    <p:sldId id="273" r:id="rId13"/>
    <p:sldId id="274" r:id="rId14"/>
    <p:sldId id="271" r:id="rId15"/>
    <p:sldId id="275" r:id="rId16"/>
    <p:sldId id="276" r:id="rId17"/>
    <p:sldId id="277" r:id="rId18"/>
    <p:sldId id="278" r:id="rId19"/>
    <p:sldId id="279" r:id="rId20"/>
    <p:sldId id="280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281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A29A"/>
    <a:srgbClr val="9297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xmlns="" id="{D37548C7-6ED4-493F-8B9E-2586918C3268}"/>
              </a:ext>
            </a:extLst>
          </p:cNvPr>
          <p:cNvSpPr/>
          <p:nvPr userDrawn="1"/>
        </p:nvSpPr>
        <p:spPr>
          <a:xfrm>
            <a:off x="1560134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3879" y="1774938"/>
            <a:ext cx="11064242" cy="2387600"/>
          </a:xfrm>
          <a:noFill/>
          <a:ln w="3175">
            <a:noFill/>
          </a:ln>
          <a:scene3d>
            <a:camera prst="orthographicFront"/>
            <a:lightRig rig="morn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  <a:scene3d>
              <a:camera prst="orthographicFront"/>
              <a:lightRig rig="sunrise" dir="t"/>
            </a:scene3d>
            <a:sp3d extrusionH="57150">
              <a:bevelT w="19050" h="82550" prst="angle"/>
            </a:sp3d>
          </a:bodyPr>
          <a:lstStyle>
            <a:lvl1pPr>
              <a:defRPr lang="ko-KR" altLang="en-US" sz="11500" b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/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+mn-cs"/>
              </a:defRPr>
            </a:lvl1pPr>
          </a:lstStyle>
          <a:p>
            <a:pPr lvl="0"/>
            <a:r>
              <a:rPr lang="en-US" altLang="ko-KR" dirty="0"/>
              <a:t>Eclipse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93543" y="4242049"/>
            <a:ext cx="3204916" cy="287126"/>
          </a:xfrm>
          <a:prstGeom prst="bracketPair">
            <a:avLst>
              <a:gd name="adj" fmla="val 22111"/>
            </a:avLst>
          </a:prstGeom>
          <a:noFill/>
          <a:ln w="9525" cap="rnd">
            <a:gradFill>
              <a:gsLst>
                <a:gs pos="0">
                  <a:srgbClr val="9AA29A"/>
                </a:gs>
                <a:gs pos="100000">
                  <a:srgbClr val="9AA29A">
                    <a:lumMod val="2000"/>
                    <a:lumOff val="98000"/>
                  </a:srgbClr>
                </a:gs>
              </a:gsLst>
              <a:lin ang="5400000" scaled="1"/>
            </a:gradFill>
            <a:round/>
          </a:ln>
          <a:scene3d>
            <a:camera prst="orthographicFront"/>
            <a:lightRig rig="threePt" dir="t"/>
          </a:scene3d>
          <a:sp3d>
            <a:bevelT w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defRPr lang="ko-KR" altLang="en-US" sz="14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gradFill>
                  <a:gsLst>
                    <a:gs pos="0">
                      <a:srgbClr val="9AA29A"/>
                    </a:gs>
                    <a:gs pos="100000">
                      <a:srgbClr val="9AA29A">
                        <a:lumMod val="2000"/>
                        <a:lumOff val="98000"/>
                      </a:srgb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altLang="ko-KR" dirty="0"/>
              <a:t>Adstore Free Template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774" y="6102621"/>
            <a:ext cx="3900452" cy="206104"/>
          </a:xfrm>
        </p:spPr>
        <p:txBody>
          <a:bodyPr/>
          <a:lstStyle>
            <a:lvl1pPr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FB9DA9A-8C5D-49E2-A2C3-E641A5C9E503}"/>
              </a:ext>
            </a:extLst>
          </p:cNvPr>
          <p:cNvCxnSpPr>
            <a:cxnSpLocks/>
          </p:cNvCxnSpPr>
          <p:nvPr userDrawn="1"/>
        </p:nvCxnSpPr>
        <p:spPr>
          <a:xfrm rot="18900000">
            <a:off x="6022950" y="5315898"/>
            <a:ext cx="146100" cy="0"/>
          </a:xfrm>
          <a:prstGeom prst="line">
            <a:avLst/>
          </a:prstGeom>
          <a:noFill/>
          <a:ln w="9525" cap="rnd">
            <a:gradFill>
              <a:gsLst>
                <a:gs pos="0">
                  <a:srgbClr val="9AA29A"/>
                </a:gs>
                <a:gs pos="100000">
                  <a:srgbClr val="9AA29A">
                    <a:lumMod val="2000"/>
                    <a:lumOff val="98000"/>
                  </a:srgbClr>
                </a:gs>
              </a:gsLst>
              <a:lin ang="5400000" scaled="1"/>
            </a:gradFill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>
            <a:bevelT w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04DDD214-30C2-4EE6-A1B0-22933BAB8BBA}"/>
              </a:ext>
            </a:extLst>
          </p:cNvPr>
          <p:cNvSpPr/>
          <p:nvPr userDrawn="1"/>
        </p:nvSpPr>
        <p:spPr>
          <a:xfrm>
            <a:off x="2347349" y="-319650"/>
            <a:ext cx="7497300" cy="7497300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F3407636-FD40-4806-8879-B3271D64163B}"/>
              </a:ext>
            </a:extLst>
          </p:cNvPr>
          <p:cNvGrpSpPr/>
          <p:nvPr userDrawn="1"/>
        </p:nvGrpSpPr>
        <p:grpSpPr>
          <a:xfrm>
            <a:off x="3462307" y="789701"/>
            <a:ext cx="5270760" cy="5270760"/>
            <a:chOff x="4281432" y="1629000"/>
            <a:chExt cx="3600000" cy="3600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510047A2-8021-4F65-8A5A-373FC4DD8B1F}"/>
                </a:ext>
              </a:extLst>
            </p:cNvPr>
            <p:cNvSpPr/>
            <p:nvPr userDrawn="1"/>
          </p:nvSpPr>
          <p:spPr>
            <a:xfrm>
              <a:off x="4281432" y="1629000"/>
              <a:ext cx="3600000" cy="3600000"/>
            </a:xfrm>
            <a:prstGeom prst="ellipse">
              <a:avLst/>
            </a:prstGeom>
            <a:blipFill dpi="0" rotWithShape="1">
              <a:blip r:embed="rId2" cstate="screen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 cap="rnd">
              <a:noFill/>
              <a:round/>
              <a:headEnd type="diamond" w="lg" len="lg"/>
              <a:tailEnd type="diamond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FA20171B-03D4-43C0-A2CB-E9E6CD8FFF31}"/>
                </a:ext>
              </a:extLst>
            </p:cNvPr>
            <p:cNvSpPr/>
            <p:nvPr userDrawn="1"/>
          </p:nvSpPr>
          <p:spPr>
            <a:xfrm>
              <a:off x="4303732" y="1651300"/>
              <a:ext cx="3555400" cy="3555400"/>
            </a:xfrm>
            <a:prstGeom prst="ellipse">
              <a:avLst/>
            </a:prstGeom>
            <a:solidFill>
              <a:schemeClr val="tx1"/>
            </a:solidFill>
            <a:ln w="9525" cap="rnd">
              <a:noFill/>
              <a:round/>
              <a:headEnd type="diamond" w="lg" len="lg"/>
              <a:tailEnd type="diamond" w="lg" len="lg"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65550" y="1429759"/>
            <a:ext cx="6060903" cy="559528"/>
          </a:xfrm>
          <a:noFill/>
          <a:ln w="3175"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  <a:scene3d>
              <a:camera prst="orthographicFront"/>
              <a:lightRig rig="sunrise" dir="t"/>
            </a:scene3d>
            <a:sp3d prstMaterial="powder">
              <a:bevelT w="6350" h="12700" prst="angle"/>
            </a:sp3d>
          </a:bodyPr>
          <a:lstStyle>
            <a:lvl1pPr>
              <a:defRPr lang="ko-KR" altLang="en-US" sz="3200" b="1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blipFill dpi="0" rotWithShape="1">
                  <a:blip r:embed="rId4">
                    <a:alphaModFix amt="31000"/>
                  </a:blip>
                  <a:srcRect/>
                  <a:stretch>
                    <a:fillRect/>
                  </a:stretch>
                </a:blip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774" y="6307493"/>
            <a:ext cx="3900452" cy="206104"/>
          </a:xfrm>
        </p:spPr>
        <p:txBody>
          <a:bodyPr/>
          <a:lstStyle>
            <a:lvl1pPr>
              <a:defRPr sz="1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FBC83871-20F0-407A-8099-3D62F46B49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46857" y="2061525"/>
            <a:ext cx="5898285" cy="360329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15BDD727-F176-4AD7-9337-8BE326C94180}"/>
              </a:ext>
            </a:extLst>
          </p:cNvPr>
          <p:cNvCxnSpPr>
            <a:cxnSpLocks/>
          </p:cNvCxnSpPr>
          <p:nvPr userDrawn="1"/>
        </p:nvCxnSpPr>
        <p:spPr>
          <a:xfrm rot="18900000">
            <a:off x="6022952" y="2360212"/>
            <a:ext cx="146100" cy="0"/>
          </a:xfrm>
          <a:prstGeom prst="line">
            <a:avLst/>
          </a:prstGeom>
          <a:noFill/>
          <a:ln w="9525" cap="rnd">
            <a:gradFill>
              <a:gsLst>
                <a:gs pos="0">
                  <a:srgbClr val="9AA29A"/>
                </a:gs>
                <a:gs pos="100000">
                  <a:srgbClr val="9AA29A">
                    <a:lumMod val="2000"/>
                    <a:lumOff val="98000"/>
                  </a:srgbClr>
                </a:gs>
              </a:gsLst>
              <a:lin ang="5400000" scaled="1"/>
            </a:gradFill>
            <a:round/>
            <a:headEnd type="diamond" w="lg" len="lg"/>
            <a:tailEnd type="diamond" w="med" len="med"/>
          </a:ln>
          <a:scene3d>
            <a:camera prst="orthographicFront"/>
            <a:lightRig rig="threePt" dir="t"/>
          </a:scene3d>
          <a:sp3d>
            <a:bevelT w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570BC600-1E8F-46A8-B86D-E516393D6034}"/>
              </a:ext>
            </a:extLst>
          </p:cNvPr>
          <p:cNvSpPr/>
          <p:nvPr userDrawn="1"/>
        </p:nvSpPr>
        <p:spPr>
          <a:xfrm>
            <a:off x="-609601" y="1490550"/>
            <a:ext cx="13411200" cy="4815205"/>
          </a:xfrm>
          <a:prstGeom prst="rect">
            <a:avLst/>
          </a:prstGeom>
          <a:solidFill>
            <a:schemeClr val="tx1">
              <a:alpha val="74000"/>
            </a:schemeClr>
          </a:solidFill>
          <a:ln w="3175" cap="rnd">
            <a:noFill/>
            <a:round/>
          </a:ln>
          <a:scene3d>
            <a:camera prst="orthographicFront"/>
            <a:lightRig rig="threePt" dir="t"/>
          </a:scene3d>
          <a:sp3d>
            <a:bevelT w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/>
          <a:p>
            <a:pPr lv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1400" b="0" spc="-60" baseline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gradFill>
                <a:gsLst>
                  <a:gs pos="0">
                    <a:srgbClr val="9AA29A"/>
                  </a:gs>
                  <a:gs pos="100000">
                    <a:srgbClr val="9AA29A">
                      <a:lumMod val="2000"/>
                      <a:lumOff val="98000"/>
                    </a:srgbClr>
                  </a:gs>
                </a:gsLst>
                <a:lin ang="5400000" scaled="1"/>
              </a:gra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675641"/>
            <a:ext cx="4054219" cy="567808"/>
          </a:xfrm>
          <a:ln w="3175">
            <a:noFill/>
          </a:ln>
        </p:spPr>
        <p:txBody>
          <a:bodyPr/>
          <a:lstStyle>
            <a:lvl1pPr algn="ctr">
              <a:defRPr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48590FC-F22B-47B3-886C-5DAEFE722C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68891" y="287381"/>
            <a:ext cx="4054219" cy="380641"/>
          </a:xfrm>
          <a:noFill/>
          <a:ln w="3175">
            <a:noFill/>
          </a:ln>
        </p:spPr>
        <p:txBody>
          <a:bodyPr anchor="ctr">
            <a:noAutofit/>
          </a:bodyPr>
          <a:lstStyle>
            <a:lvl1pPr>
              <a:defRPr lang="ko-KR" altLang="en-US" sz="1400" b="0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/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 err="1"/>
              <a:t>Ec.ipse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456629"/>
            <a:ext cx="2150751" cy="204334"/>
          </a:xfr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altLang="ko-KR" sz="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456629"/>
            <a:ext cx="290134" cy="204912"/>
          </a:xfrm>
          <a:ln>
            <a:noFill/>
          </a:ln>
        </p:spPr>
        <p:txBody>
          <a:bodyPr/>
          <a:lstStyle>
            <a:lvl1pPr algn="r">
              <a:defRPr sz="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xmlns="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2126685"/>
            <a:ext cx="5763477" cy="3545905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CDFC8A79-43DE-4E79-A1FD-2DEE5E7BF631}"/>
              </a:ext>
            </a:extLst>
          </p:cNvPr>
          <p:cNvCxnSpPr>
            <a:cxnSpLocks/>
          </p:cNvCxnSpPr>
          <p:nvPr userDrawn="1"/>
        </p:nvCxnSpPr>
        <p:spPr>
          <a:xfrm rot="18900000">
            <a:off x="6068936" y="1490550"/>
            <a:ext cx="68156" cy="0"/>
          </a:xfrm>
          <a:prstGeom prst="line">
            <a:avLst/>
          </a:prstGeom>
          <a:noFill/>
          <a:ln w="9525" cap="rnd">
            <a:gradFill>
              <a:gsLst>
                <a:gs pos="0">
                  <a:srgbClr val="9AA29A">
                    <a:alpha val="65000"/>
                    <a:lumMod val="0"/>
                    <a:lumOff val="100000"/>
                  </a:srgbClr>
                </a:gs>
                <a:gs pos="100000">
                  <a:srgbClr val="9AA29A">
                    <a:lumMod val="2000"/>
                    <a:lumOff val="98000"/>
                    <a:alpha val="65000"/>
                  </a:srgbClr>
                </a:gs>
              </a:gsLst>
              <a:lin ang="5400000" scaled="1"/>
            </a:gradFill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>
            <a:bevelT w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1" y="828296"/>
            <a:ext cx="4054219" cy="567808"/>
          </a:xfrm>
          <a:ln w="3175">
            <a:noFill/>
          </a:ln>
        </p:spPr>
        <p:txBody>
          <a:bodyPr/>
          <a:lstStyle>
            <a:lvl1pPr algn="l">
              <a:defRPr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48590FC-F22B-47B3-886C-5DAEFE722C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2" y="440036"/>
            <a:ext cx="4054219" cy="380641"/>
          </a:xfrm>
          <a:noFill/>
          <a:ln w="3175">
            <a:noFill/>
          </a:ln>
        </p:spPr>
        <p:txBody>
          <a:bodyPr anchor="ctr">
            <a:noAutofit/>
          </a:bodyPr>
          <a:lstStyle>
            <a:lvl1pPr algn="l">
              <a:defRPr lang="ko-KR" altLang="en-US" sz="1400" b="0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/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 err="1"/>
              <a:t>Ec.ipse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456629"/>
            <a:ext cx="2150751" cy="204334"/>
          </a:xfr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altLang="ko-KR" sz="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456629"/>
            <a:ext cx="290134" cy="204912"/>
          </a:xfrm>
          <a:ln>
            <a:noFill/>
          </a:ln>
        </p:spPr>
        <p:txBody>
          <a:bodyPr/>
          <a:lstStyle>
            <a:lvl1pPr algn="r">
              <a:defRPr sz="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xmlns="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523" y="1647826"/>
            <a:ext cx="4054219" cy="3767590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977EA16-D06F-4FDB-9434-6EF6C2A941AB}"/>
              </a:ext>
            </a:extLst>
          </p:cNvPr>
          <p:cNvGrpSpPr/>
          <p:nvPr userDrawn="1"/>
        </p:nvGrpSpPr>
        <p:grpSpPr>
          <a:xfrm>
            <a:off x="6095997" y="0"/>
            <a:ext cx="6096001" cy="6858000"/>
            <a:chOff x="6095997" y="0"/>
            <a:chExt cx="6096001" cy="68580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A73BF931-0C42-48CA-BE7B-1A864E11B2DC}"/>
                </a:ext>
              </a:extLst>
            </p:cNvPr>
            <p:cNvSpPr/>
            <p:nvPr userDrawn="1"/>
          </p:nvSpPr>
          <p:spPr>
            <a:xfrm>
              <a:off x="6095999" y="0"/>
              <a:ext cx="6095999" cy="6858000"/>
            </a:xfrm>
            <a:prstGeom prst="rect">
              <a:avLst/>
            </a:prstGeom>
            <a:blipFill dpi="0" rotWithShape="1">
              <a:blip r:embed="rId3" cstate="screen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 cap="rnd">
              <a:noFill/>
              <a:round/>
              <a:headEnd type="diamond" w="lg" len="lg"/>
              <a:tailEnd type="diamond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24F18572-9411-4846-86C7-81A2F23C7177}"/>
                </a:ext>
              </a:extLst>
            </p:cNvPr>
            <p:cNvSpPr/>
            <p:nvPr userDrawn="1"/>
          </p:nvSpPr>
          <p:spPr>
            <a:xfrm>
              <a:off x="6095997" y="0"/>
              <a:ext cx="6096001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1000"/>
              </a:schemeClr>
            </a:solidFill>
            <a:ln w="3175" cap="rnd">
              <a:gradFill>
                <a:gsLst>
                  <a:gs pos="0">
                    <a:srgbClr val="9AA29A">
                      <a:alpha val="12000"/>
                    </a:srgbClr>
                  </a:gs>
                  <a:gs pos="100000">
                    <a:srgbClr val="9AA29A">
                      <a:lumMod val="2000"/>
                      <a:lumOff val="98000"/>
                      <a:alpha val="9000"/>
                    </a:srgbClr>
                  </a:gs>
                </a:gsLst>
                <a:lin ang="5400000" scaled="1"/>
              </a:gradFill>
              <a:round/>
            </a:ln>
            <a:scene3d>
              <a:camera prst="orthographicFront"/>
              <a:lightRig rig="threePt" dir="t"/>
            </a:scene3d>
            <a:sp3d>
              <a:bevelT w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 anchorCtr="0">
              <a:noAutofit/>
            </a:bodyPr>
            <a:lstStyle/>
            <a:p>
              <a:pPr lvl="0" indent="0" algn="ctr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ko-KR" altLang="en-US" sz="1400" b="0" spc="-60" baseline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gradFill>
                  <a:gsLst>
                    <a:gs pos="0">
                      <a:srgbClr val="9AA29A"/>
                    </a:gs>
                    <a:gs pos="100000">
                      <a:srgbClr val="9AA29A">
                        <a:lumMod val="2000"/>
                        <a:lumOff val="98000"/>
                      </a:srgbClr>
                    </a:gs>
                  </a:gsLst>
                  <a:lin ang="5400000" scaled="1"/>
                </a:gra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20ED8A99-246A-4E14-8FD4-6AC88B523A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997" y="1"/>
            <a:ext cx="3" cy="6857999"/>
          </a:xfrm>
          <a:prstGeom prst="line">
            <a:avLst/>
          </a:prstGeom>
          <a:noFill/>
          <a:ln w="9525" cap="rnd">
            <a:gradFill>
              <a:gsLst>
                <a:gs pos="0">
                  <a:srgbClr val="9AA29A">
                    <a:alpha val="65000"/>
                  </a:srgbClr>
                </a:gs>
                <a:gs pos="100000">
                  <a:srgbClr val="9AA29A">
                    <a:lumMod val="2000"/>
                    <a:lumOff val="98000"/>
                    <a:alpha val="65000"/>
                  </a:srgbClr>
                </a:gs>
              </a:gsLst>
              <a:lin ang="5400000" scaled="1"/>
            </a:gradFill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>
            <a:bevelT w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06273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2000"/>
              </a:schemeClr>
            </a:gs>
            <a:gs pos="100000">
              <a:schemeClr val="tx1">
                <a:lumMod val="96000"/>
                <a:lumOff val="4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/>
              <a:t>Designed By L@rgo.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3" r:id="rId4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eb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27F3C7F5-7BCC-40E5-AF4B-C7C5208B1B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ON-</a:t>
            </a:r>
            <a:r>
              <a:rPr lang="en-US" altLang="ko-KR" b="1" dirty="0" err="1"/>
              <a:t>FFiCE</a:t>
            </a:r>
            <a:endParaRPr lang="ko-KR" altLang="en-US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xmlns="" id="{4C4AF24C-4776-4CB9-AE22-83FCFE54A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3543" y="4242049"/>
            <a:ext cx="3204916" cy="1432610"/>
          </a:xfrm>
        </p:spPr>
        <p:txBody>
          <a:bodyPr/>
          <a:lstStyle/>
          <a:p>
            <a:r>
              <a:rPr lang="ko-KR" altLang="en-US" dirty="0"/>
              <a:t>배용우</a:t>
            </a:r>
            <a:endParaRPr lang="en-US" altLang="ko-KR" dirty="0"/>
          </a:p>
          <a:p>
            <a:r>
              <a:rPr lang="ko-KR" altLang="en-US" dirty="0" err="1"/>
              <a:t>신우람</a:t>
            </a:r>
            <a:endParaRPr lang="en-US" altLang="ko-KR" dirty="0"/>
          </a:p>
          <a:p>
            <a:r>
              <a:rPr lang="ko-KR" altLang="en-US" dirty="0" err="1"/>
              <a:t>고광훈</a:t>
            </a:r>
            <a:endParaRPr lang="en-US" altLang="ko-KR" dirty="0"/>
          </a:p>
          <a:p>
            <a:r>
              <a:rPr lang="ko-KR" altLang="en-US" dirty="0"/>
              <a:t>신동규</a:t>
            </a:r>
            <a:endParaRPr lang="en-US" altLang="ko-KR" dirty="0"/>
          </a:p>
          <a:p>
            <a:r>
              <a:rPr lang="ko-KR" altLang="en-US" dirty="0"/>
              <a:t>서성현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CB5E869-526D-4FCC-9B7B-EC2A3F31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 프로젝트 </a:t>
            </a:r>
            <a:r>
              <a:rPr lang="en-US" altLang="ko-KR" dirty="0"/>
              <a:t>PPT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754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xmlns="" id="{B7355DF4-5775-4912-98C8-A843C2FD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547" y="781542"/>
            <a:ext cx="6060903" cy="559528"/>
          </a:xfrm>
        </p:spPr>
        <p:txBody>
          <a:bodyPr/>
          <a:lstStyle/>
          <a:p>
            <a:r>
              <a:rPr lang="en-US" altLang="ko-KR" dirty="0"/>
              <a:t>TOOL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CBB3764-5B73-466E-AE02-DE7A043D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프로젝트 사용 </a:t>
            </a:r>
            <a:r>
              <a:rPr lang="en-US" altLang="ko-KR" dirty="0"/>
              <a:t>TOOL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C6198BF-43BF-41EA-837C-50B9AF96F3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9013" y="3429000"/>
            <a:ext cx="2913973" cy="2170837"/>
          </a:xfrm>
        </p:spPr>
        <p:txBody>
          <a:bodyPr/>
          <a:lstStyle/>
          <a:p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OS</a:t>
            </a:r>
          </a:p>
          <a:p>
            <a:r>
              <a:rPr lang="en-US" altLang="ko-KR" sz="16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WINDOWS 10</a:t>
            </a: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LANGUAGE</a:t>
            </a:r>
          </a:p>
          <a:p>
            <a:r>
              <a:rPr lang="en-US" altLang="ko-KR" sz="16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JAVA / JAVASCRIPT / CSS / HTML</a:t>
            </a: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IDE</a:t>
            </a:r>
          </a:p>
          <a:p>
            <a:r>
              <a:rPr lang="en-US" altLang="ko-KR" sz="16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BACKEND – ECLIPSE</a:t>
            </a:r>
          </a:p>
          <a:p>
            <a:r>
              <a:rPr lang="en-US" altLang="ko-KR" sz="16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VIEW – VSCODE</a:t>
            </a: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ETC</a:t>
            </a:r>
          </a:p>
          <a:p>
            <a:r>
              <a:rPr lang="en-US" altLang="ko-KR" sz="16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DISCORD / </a:t>
            </a:r>
            <a:r>
              <a:rPr lang="en-US" altLang="ko-KR" sz="1600" dirty="0" err="1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SourceTREE</a:t>
            </a:r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5285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xmlns="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분배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프로젝트는 이렇게 분배됐습니다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작업 분배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훌륭한 팀워크는 인원 분배에서 나옵니다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CBCB7C1-F45A-4380-AF78-DAC4A6B8F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487" y="1967288"/>
            <a:ext cx="2981024" cy="298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3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작업자 배치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분배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작업 분배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752970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작업에 들어가기 전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누가 어떤 부분을 맡을 것인지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어떤 형태로 개발하기 원하는지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작은 회의를 가졌습니다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각자 추가하고 싶은 부분과 기능을 하나 둘 이야기하였고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 의견에 따라 작업자를 배치하였습니다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4BB1BCC-BE89-4B94-8231-6087A1B93B4F}"/>
              </a:ext>
            </a:extLst>
          </p:cNvPr>
          <p:cNvSpPr/>
          <p:nvPr/>
        </p:nvSpPr>
        <p:spPr>
          <a:xfrm>
            <a:off x="7555774" y="4523052"/>
            <a:ext cx="41073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설치부터 고생했던 탓일까요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파트를 나누는 부분에서는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운이 좋게도 모두 다른 부분을 희망하였고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순조롭게 작업분배를 완료했습니다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혹시 서로에게 부족한 부분이 있다면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언제든지 협업하기로 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411709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76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xmlns="" id="{B7355DF4-5775-4912-98C8-A843C2FD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547" y="781542"/>
            <a:ext cx="6060903" cy="559528"/>
          </a:xfrm>
        </p:spPr>
        <p:txBody>
          <a:bodyPr/>
          <a:lstStyle/>
          <a:p>
            <a:r>
              <a:rPr lang="ko-KR" altLang="en-US" dirty="0"/>
              <a:t>기능담당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CBB3764-5B73-466E-AE02-DE7A043D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각 기능별 담당자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C6198BF-43BF-41EA-837C-50B9AF96F3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9013" y="3656834"/>
            <a:ext cx="2913973" cy="1035423"/>
          </a:xfrm>
        </p:spPr>
        <p:txBody>
          <a:bodyPr/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부서별 라운지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2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신동규</a:t>
            </a:r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2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개인 오피스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 VIEW</a:t>
            </a:r>
          </a:p>
          <a:p>
            <a:r>
              <a:rPr lang="ko-KR" altLang="en-US" sz="1200" dirty="0" err="1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고광훈</a:t>
            </a:r>
            <a:endParaRPr lang="en-US" altLang="ko-KR" sz="12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회원 관리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200" dirty="0" err="1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신우람</a:t>
            </a:r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생일자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관련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 VIEW</a:t>
            </a:r>
          </a:p>
          <a:p>
            <a:r>
              <a:rPr lang="ko-KR" altLang="en-US" sz="12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서성현</a:t>
            </a:r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회사 로비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2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배용우</a:t>
            </a:r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28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xmlns="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 업 일 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작업은 이렇게 진행됐습니다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작업 일정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작업시에는 겹치는 부분이 없도록 꼭 의사소통을 합시다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03CAACB-7DC0-4F70-B6C7-503CC411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47" y="1881699"/>
            <a:ext cx="4842028" cy="311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5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프로젝트의 핵심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코딩의 시작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일정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작업 일정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997793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 기간은 약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우리는 그 안에 많은 것을 이루어야 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수업과 병행해서 진행된 프로젝트이기때문에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수업을 복습하는 내용도 있었지만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우리가 원하는 기능 중에는 배우지 않았던 부분도 있기 때문에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인터넷을 검색해 사용법을 알아내야 하는 경우도 많았는데요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우선은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9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월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26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일까지 각자 기초적인 로직을 제작했습니다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4BB1BCC-BE89-4B94-8231-6087A1B93B4F}"/>
              </a:ext>
            </a:extLst>
          </p:cNvPr>
          <p:cNvSpPr/>
          <p:nvPr/>
        </p:nvSpPr>
        <p:spPr>
          <a:xfrm>
            <a:off x="7555774" y="4523052"/>
            <a:ext cx="41073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기본적인 기능인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CRUD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배웠던걸 복습하는 마음으로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진행되었습니다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하지만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관리가 복잡하고 까다롭다는 것을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피부로 느끼는 시간이었습니다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기능이 추가됨에 따라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 복잡해지고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첫 형태에서 변형되자 꼬여 가기 시작했습니다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411709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933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xmlns="" id="{B7355DF4-5775-4912-98C8-A843C2FD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547" y="781542"/>
            <a:ext cx="6060903" cy="559528"/>
          </a:xfrm>
        </p:spPr>
        <p:txBody>
          <a:bodyPr/>
          <a:lstStyle/>
          <a:p>
            <a:r>
              <a:rPr lang="ko-KR" altLang="en-US" dirty="0"/>
              <a:t>작업 </a:t>
            </a:r>
            <a:r>
              <a:rPr lang="en-US" altLang="ko-KR" dirty="0"/>
              <a:t>PIPE-LINE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CBB3764-5B73-466E-AE02-DE7A043D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작업 일정 파이프라인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92CFCD0-86BF-4F36-B52C-C4816BE0F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41" y="1821887"/>
            <a:ext cx="10268318" cy="3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39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xmlns="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 </a:t>
            </a:r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en-US" altLang="ko-KR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 이렇게 구성되어 있습니다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5. DB </a:t>
            </a:r>
            <a:r>
              <a:rPr lang="ko-KR" altLang="en-US" dirty="0"/>
              <a:t>구축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잘 관리해야 프로젝트가 편안합니다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4D1E6B4-D1CA-48A3-9DF9-7092F4CD9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00" y="2013970"/>
            <a:ext cx="6776197" cy="28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95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생각하지 못한 또 다른 복병 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구축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5. DB </a:t>
            </a:r>
            <a:r>
              <a:rPr lang="ko-KR" altLang="en-US" dirty="0"/>
              <a:t>구축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997793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처음 프로젝트를 기획했을 때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USER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게시판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CRUD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 기초였기 때문에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구축하는데 큰 어려움이 없었습니다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하지만 기능을 추가하고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추가하고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추가하다 보니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어느새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 거미줄이 되어있었고 정리가 필요했죠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중복된 컬럼을 지우고 부족한 컬럼을 추가하며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보다 직관적인 테이블을 위해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다른 테이블의 자료를 함께 불러오는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혼합된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SQL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문을 사용했습니다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4BB1BCC-BE89-4B94-8231-6087A1B93B4F}"/>
              </a:ext>
            </a:extLst>
          </p:cNvPr>
          <p:cNvSpPr/>
          <p:nvPr/>
        </p:nvSpPr>
        <p:spPr>
          <a:xfrm>
            <a:off x="7555774" y="4523052"/>
            <a:ext cx="41073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INSERT, SELECT, UPDATE, DELETE 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구문들은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기초적이지만 생각보다 많은 기능을 가지고있었습니다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특히 </a:t>
            </a:r>
            <a:r>
              <a:rPr lang="ko-KR" altLang="en-US" sz="1400" spc="-6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페이지네이션을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처리할 때는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MYSQL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 사용했기 때문에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LIMIT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구문을 사용했어요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경험했던 방법과 비슷하지만 다른 방법이었기 때문에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변경된 방식으로 이해하고 적용하였습니다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411709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90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xmlns="" id="{B7355DF4-5775-4912-98C8-A843C2FD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547" y="781542"/>
            <a:ext cx="6060903" cy="559528"/>
          </a:xfrm>
        </p:spPr>
        <p:txBody>
          <a:bodyPr/>
          <a:lstStyle/>
          <a:p>
            <a:r>
              <a:rPr lang="en-US" altLang="ko-KR" dirty="0"/>
              <a:t>MYSQL - DB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CBB3764-5B73-466E-AE02-DE7A043D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완성된 </a:t>
            </a:r>
            <a:r>
              <a:rPr lang="en-US" altLang="ko-KR" dirty="0"/>
              <a:t>DB</a:t>
            </a:r>
            <a:r>
              <a:rPr lang="ko-KR" altLang="en-US" dirty="0"/>
              <a:t>의 형태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269934C4-510B-4117-B8A0-4435524815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1980D43-605D-4219-9DAC-24245941C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7" y="1399129"/>
            <a:ext cx="5714962" cy="467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1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xmlns="" id="{B7355DF4-5775-4912-98C8-A843C2FD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550" y="960836"/>
            <a:ext cx="6060903" cy="559528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CBB3764-5B73-466E-AE02-DE7A043D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 프로젝트 목차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C6198BF-43BF-41EA-837C-50B9AF96F3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08286" y="2203940"/>
            <a:ext cx="2913973" cy="2710186"/>
          </a:xfrm>
        </p:spPr>
        <p:txBody>
          <a:bodyPr/>
          <a:lstStyle/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소개 및 요약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lvl="1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선정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분배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일정 파이프 라인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구축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내용 및 진행 과정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후기 및 질문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99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xmlns="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내용 및 진행과정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저희는 이런 내용의 작업을 진행했습니다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내용 및 진행과정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항상 아쉬움은 남는 법 모두 고생하셨습니다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6BFCFA59-3FDD-44C3-B636-99AEBDCF6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84" y="1841740"/>
            <a:ext cx="3233032" cy="323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6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작업로그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303750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1915431"/>
            <a:ext cx="5657965" cy="2157806"/>
          </a:xfrm>
          <a:prstGeom prst="rect">
            <a:avLst/>
          </a:prstGeom>
        </p:spPr>
      </p:pic>
      <p:sp>
        <p:nvSpPr>
          <p:cNvPr id="13" name="바닥글 개체 틀 3"/>
          <p:cNvSpPr txBox="1">
            <a:spLocks/>
          </p:cNvSpPr>
          <p:nvPr/>
        </p:nvSpPr>
        <p:spPr>
          <a:xfrm>
            <a:off x="334963" y="6456436"/>
            <a:ext cx="2151380" cy="20510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0" rIns="0" bIns="0" numCol="1" rtlCol="0" anchor="ctr" anchorCtr="0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Tx/>
              <a:buNone/>
            </a:pPr>
            <a:r>
              <a:rPr lang="en-US" altLang="ko-KR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3. </a:t>
            </a:r>
            <a:r>
              <a:rPr lang="ko-KR" altLang="en-US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작업 분배</a:t>
            </a:r>
            <a:endParaRPr lang="ko-KR" altLang="en-US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31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부서 자유 게시판 소개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4314141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1648151"/>
            <a:ext cx="5520933" cy="3630431"/>
          </a:xfrm>
          <a:prstGeom prst="rect">
            <a:avLst/>
          </a:prstGeom>
        </p:spPr>
      </p:pic>
      <p:sp>
        <p:nvSpPr>
          <p:cNvPr id="12" name="Rect 0"/>
          <p:cNvSpPr>
            <a:spLocks/>
          </p:cNvSpPr>
          <p:nvPr/>
        </p:nvSpPr>
        <p:spPr>
          <a:xfrm>
            <a:off x="7196927" y="4419196"/>
            <a:ext cx="4107815" cy="1169551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우선 부서 자유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게시판는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부서로비에서 넘어오는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로직으로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짜여있고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키워드과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페이징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처리를 이용했습니다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endParaRPr lang="en-US" altLang="ko-KR" sz="1400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z="1400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그리고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부서 사람은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부서 게시판만 볼 수 있고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타부서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게시판은 볼 수 없게 만들었습니다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</p:txBody>
      </p:sp>
      <p:sp>
        <p:nvSpPr>
          <p:cNvPr id="13" name="바닥글 개체 틀 3"/>
          <p:cNvSpPr txBox="1">
            <a:spLocks/>
          </p:cNvSpPr>
          <p:nvPr/>
        </p:nvSpPr>
        <p:spPr>
          <a:xfrm>
            <a:off x="334963" y="6456629"/>
            <a:ext cx="2151380" cy="20510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0" rIns="0" bIns="0" numCol="1" rtlCol="0" anchor="ctr" anchorCtr="0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Tx/>
              <a:buNone/>
            </a:pPr>
            <a:r>
              <a:rPr lang="en-US" altLang="ko-KR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3. </a:t>
            </a:r>
            <a:r>
              <a:rPr lang="ko-KR" altLang="en-US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작업 분배</a:t>
            </a:r>
            <a:endParaRPr lang="ko-KR" altLang="en-US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80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키워드 검색 관련 </a:t>
            </a:r>
            <a:r>
              <a:rPr lang="ko-KR" altLang="en-US" sz="2800" b="1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로직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4314141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>
            <a:off x="7196927" y="4419196"/>
            <a:ext cx="4107815" cy="1169551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이 </a:t>
            </a:r>
            <a:r>
              <a:rPr lang="ko-KR" altLang="en-US" sz="1400" spc="-50" dirty="0" err="1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로직은</a:t>
            </a:r>
            <a:r>
              <a:rPr lang="ko-KR" altLang="en-US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부서게시판 에서 사용되는 키워드 검색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로직이며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분류로는 전체를 검색하는 </a:t>
            </a:r>
            <a:r>
              <a:rPr lang="ko-KR" altLang="en-US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분류 없음과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제목만 가지고 </a:t>
            </a:r>
            <a:endParaRPr lang="en-US" altLang="ko-KR" sz="1400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키워드를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검색하는 제목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,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제목 또는 본문내용을 가지고 검색하는 제목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+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본문이 있고 마지막으로 작성한 작성자를 키워드로 하는 글쓴이 이렇게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4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가지로 구성되어있습니다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67" y="1655770"/>
            <a:ext cx="4603093" cy="34371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24" y="4019333"/>
            <a:ext cx="4982270" cy="2162477"/>
          </a:xfrm>
          <a:prstGeom prst="rect">
            <a:avLst/>
          </a:prstGeom>
        </p:spPr>
      </p:pic>
      <p:sp>
        <p:nvSpPr>
          <p:cNvPr id="14" name="바닥글 개체 틀 3"/>
          <p:cNvSpPr txBox="1">
            <a:spLocks/>
          </p:cNvSpPr>
          <p:nvPr/>
        </p:nvSpPr>
        <p:spPr>
          <a:xfrm>
            <a:off x="335280" y="6456680"/>
            <a:ext cx="2151380" cy="20510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0" rIns="0" bIns="0" numCol="1" rtlCol="0" anchor="ctr" anchorCtr="0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Tx/>
              <a:buNone/>
            </a:pPr>
            <a:r>
              <a:rPr lang="en-US" altLang="ko-KR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3. </a:t>
            </a:r>
            <a:r>
              <a:rPr lang="ko-KR" altLang="en-US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작업 분배</a:t>
            </a:r>
            <a:endParaRPr lang="ko-KR" altLang="en-US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52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페이지네이션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4314141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>
            <a:off x="7196927" y="4419196"/>
            <a:ext cx="4107815" cy="13849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이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로직은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페이징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처리할 때 사용한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로직이며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기본적으로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Criteria, </a:t>
            </a:r>
            <a:r>
              <a:rPr lang="en-US" altLang="ko-KR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PageDTO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, </a:t>
            </a:r>
            <a:r>
              <a:rPr lang="en-US" altLang="ko-KR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SearchCriteria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를 사용했고 부서게시판 첫 화면에 적용시켰으며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페이징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처리 </a:t>
            </a:r>
            <a:r>
              <a:rPr lang="ko-KR" altLang="en-US" sz="14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로직으로는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부서번호를 받아서 부서번호가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일 경우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부서게시판 목록전체를 보여주는 형식으로 짰습니다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  <a:p>
            <a:pPr latinLnBrk="0"/>
            <a:endParaRPr lang="en-US" altLang="ko-KR" sz="1400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76" y="1709218"/>
            <a:ext cx="3036667" cy="367145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85" y="2284645"/>
            <a:ext cx="4775958" cy="375508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371" y="1950934"/>
            <a:ext cx="3171825" cy="16954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3034476"/>
            <a:ext cx="5582170" cy="276944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957" y="4580703"/>
            <a:ext cx="4060190" cy="1667108"/>
          </a:xfrm>
          <a:prstGeom prst="rect">
            <a:avLst/>
          </a:prstGeom>
        </p:spPr>
      </p:pic>
      <p:sp>
        <p:nvSpPr>
          <p:cNvPr id="19" name="바닥글 개체 틀 3"/>
          <p:cNvSpPr txBox="1">
            <a:spLocks/>
          </p:cNvSpPr>
          <p:nvPr/>
        </p:nvSpPr>
        <p:spPr>
          <a:xfrm>
            <a:off x="335280" y="6456680"/>
            <a:ext cx="2151380" cy="20510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0" rIns="0" bIns="0" numCol="1" rtlCol="0" anchor="ctr" anchorCtr="0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Tx/>
              <a:buNone/>
            </a:pPr>
            <a:r>
              <a:rPr lang="en-US" altLang="ko-KR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3. </a:t>
            </a:r>
            <a:r>
              <a:rPr lang="ko-KR" altLang="en-US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작업 분배</a:t>
            </a:r>
            <a:endParaRPr lang="ko-KR" altLang="en-US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30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키워드 검색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4314141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>
            <a:off x="6531342" y="4414194"/>
            <a:ext cx="5376640" cy="2246769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첫 번째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화면은 키워드 타입을 </a:t>
            </a:r>
            <a:r>
              <a:rPr lang="ko-KR" altLang="en-US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분류 없음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즉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,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전체로 검색하고 키워드도 없는 상태로 검색한 화면입니다</a:t>
            </a:r>
            <a:r>
              <a:rPr lang="en-US" altLang="ko-KR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  <a:p>
            <a:pPr latinLnBrk="0"/>
            <a:endParaRPr lang="en-US" altLang="ko-KR" sz="1400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두 번째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화면은 분류를 제목으로 하고 키워드는 테스트로 검색한 화면입니다</a:t>
            </a:r>
            <a:r>
              <a:rPr lang="en-US" altLang="ko-KR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  <a:p>
            <a:pPr latinLnBrk="0"/>
            <a:endParaRPr lang="en-US" altLang="ko-KR" sz="1400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세 번째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화면은 분류를 제목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+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분류 즉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, 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제목 또는 본문내용으로 하고 키워드는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test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 검색한 화면입니다</a:t>
            </a:r>
            <a:r>
              <a:rPr lang="en-US" altLang="ko-KR" sz="14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  <a:p>
            <a:pPr latinLnBrk="0"/>
            <a:endParaRPr lang="en-US" altLang="ko-KR" sz="1400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마지막 화면은 분류를 글쓴이 즉 글을 작성한 사람으로 하고 키워드를 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Thomas</a:t>
            </a:r>
            <a:r>
              <a:rPr lang="ko-KR" altLang="en-US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 검색한 화면입니다</a:t>
            </a:r>
            <a:r>
              <a:rPr lang="en-US" altLang="ko-KR" sz="14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06" y="1678945"/>
            <a:ext cx="4234114" cy="2190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14" y="2075469"/>
            <a:ext cx="5458872" cy="40999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60" y="2075469"/>
            <a:ext cx="5440448" cy="409993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93" y="1659895"/>
            <a:ext cx="4435340" cy="2381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81" y="2075469"/>
            <a:ext cx="5458872" cy="409993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207" y="1659895"/>
            <a:ext cx="4343110" cy="23812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963" y="2066605"/>
            <a:ext cx="5456308" cy="409993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282" y="1655770"/>
            <a:ext cx="4586258" cy="209550"/>
          </a:xfrm>
          <a:prstGeom prst="rect">
            <a:avLst/>
          </a:prstGeom>
        </p:spPr>
      </p:pic>
      <p:sp>
        <p:nvSpPr>
          <p:cNvPr id="26" name="바닥글 개체 틀 3"/>
          <p:cNvSpPr txBox="1">
            <a:spLocks/>
          </p:cNvSpPr>
          <p:nvPr/>
        </p:nvSpPr>
        <p:spPr>
          <a:xfrm>
            <a:off x="335280" y="6456680"/>
            <a:ext cx="2151380" cy="20510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0" rIns="0" bIns="0" numCol="1" rtlCol="0" anchor="ctr" anchorCtr="0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Tx/>
              <a:buNone/>
            </a:pPr>
            <a:r>
              <a:rPr lang="en-US" altLang="ko-KR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3. </a:t>
            </a:r>
            <a:r>
              <a:rPr lang="ko-KR" altLang="en-US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작업 분배</a:t>
            </a:r>
            <a:endParaRPr lang="ko-KR" altLang="en-US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81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9" y="998780"/>
            <a:ext cx="5799431" cy="567808"/>
          </a:xfrm>
        </p:spPr>
        <p:txBody>
          <a:bodyPr/>
          <a:lstStyle/>
          <a:p>
            <a:pPr algn="ctr"/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키워드 검색 후 글을 들어가서 </a:t>
            </a:r>
            <a:r>
              <a:rPr lang="en-US" altLang="ko-KR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/>
            </a:r>
            <a:br>
              <a:rPr lang="en-US" altLang="ko-KR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수정하고 게시판으로 오는 과정</a:t>
            </a:r>
            <a:endParaRPr lang="ko-KR" altLang="en-US" sz="20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1986576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>
            <a:off x="6531342" y="2086629"/>
            <a:ext cx="5376640" cy="45243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지금 볼 화면은 분류 및 키워드를 넣은 상태로 특정 글을 들어가 수정하고 돌아오는 </a:t>
            </a:r>
            <a:r>
              <a:rPr lang="ko-KR" altLang="en-US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로직이며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첫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화면은 분류를 제목으로 하고 키워드를 테스트로 검색한 </a:t>
            </a:r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화면입니다</a:t>
            </a:r>
            <a:r>
              <a:rPr lang="en-US" altLang="ko-KR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다음은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분류와 테스트를 유지한 상태로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10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번 게시 글을 들어온 </a:t>
            </a:r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상태입니다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글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수정하는 화면도 이와 같이 분류와 키워드가 유지되는 것을 볼 수 있고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수정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후에도 분류와 키워드가 유지되며 </a:t>
            </a:r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다시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게시판으로 돌아왔을 때 최종적으로 처음에 분류 선택한 것과 키워드 넣은 것이 유지되는 것을 볼 수 있습니다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  <a:endParaRPr lang="ko-KR" altLang="en-US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</p:txBody>
      </p:sp>
      <p:sp>
        <p:nvSpPr>
          <p:cNvPr id="16" name="슬라이드 번호 개체 틀 4"/>
          <p:cNvSpPr txBox="1">
            <a:spLocks/>
          </p:cNvSpPr>
          <p:nvPr/>
        </p:nvSpPr>
        <p:spPr>
          <a:xfrm>
            <a:off x="6225398" y="6456051"/>
            <a:ext cx="290134" cy="2049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812C5A-9CF7-4A8D-A41D-9E74470054A5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84" y="1781268"/>
            <a:ext cx="5744560" cy="409993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55" y="2524676"/>
            <a:ext cx="5364136" cy="273370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82" y="2134914"/>
            <a:ext cx="5447740" cy="16919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26" y="2081275"/>
            <a:ext cx="4525368" cy="418172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356" y="1681255"/>
            <a:ext cx="5745634" cy="20002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819" y="2524676"/>
            <a:ext cx="5665954" cy="273370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106" y="2198762"/>
            <a:ext cx="5403380" cy="2095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418" y="1992081"/>
            <a:ext cx="5532776" cy="409993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144" y="1681255"/>
            <a:ext cx="5775324" cy="210774"/>
          </a:xfrm>
          <a:prstGeom prst="rect">
            <a:avLst/>
          </a:prstGeom>
        </p:spPr>
      </p:pic>
      <p:sp>
        <p:nvSpPr>
          <p:cNvPr id="33" name="바닥글 개체 틀 3"/>
          <p:cNvSpPr txBox="1">
            <a:spLocks/>
          </p:cNvSpPr>
          <p:nvPr/>
        </p:nvSpPr>
        <p:spPr>
          <a:xfrm>
            <a:off x="335280" y="6456680"/>
            <a:ext cx="2151380" cy="20510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0" rIns="0" bIns="0" numCol="1" rtlCol="0" anchor="ctr" anchorCtr="0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Tx/>
              <a:buNone/>
            </a:pPr>
            <a:r>
              <a:rPr lang="en-US" altLang="ko-KR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3. </a:t>
            </a:r>
            <a:r>
              <a:rPr lang="ko-KR" altLang="en-US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작업 분배</a:t>
            </a:r>
            <a:endParaRPr lang="ko-KR" altLang="en-US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0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9" y="998780"/>
            <a:ext cx="5799431" cy="567808"/>
          </a:xfrm>
        </p:spPr>
        <p:txBody>
          <a:bodyPr/>
          <a:lstStyle/>
          <a:p>
            <a:pPr algn="ctr"/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키워드 검색 후 글을 들어가서 </a:t>
            </a:r>
            <a:r>
              <a:rPr lang="en-US" altLang="ko-KR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/>
            </a:r>
            <a:br>
              <a:rPr lang="en-US" altLang="ko-KR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삭제하고 게시판으로 오는 과정</a:t>
            </a:r>
            <a:endParaRPr lang="ko-KR" altLang="en-US" sz="20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1976184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>
            <a:off x="6531342" y="2076237"/>
            <a:ext cx="5376640" cy="424731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지금 볼 화면은 분류 및 키워드를 넣은 상태로 특정 글을 들어가 삭제하고 돌아오는 </a:t>
            </a:r>
            <a:r>
              <a:rPr lang="ko-KR" altLang="en-US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로직이며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첫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화면은 분류를 제목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+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본문으로 하고 키워드를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test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 검색한 화면이고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다음은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분류와 테스트를 유지한 상태로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19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번 게시 글을 들어온 상태이며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글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삭제하기를 누르면 이와 같이 삭제하시겠습니까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?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라는 확인 창이 뜨는 화면을 확인 할 수 있고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err="1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삭제하고나면</a:t>
            </a:r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게시판으로 돌아와지고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19</a:t>
            </a:r>
            <a:r>
              <a:rPr lang="ko-KR" altLang="en-US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번글은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r>
              <a:rPr lang="ko-KR" altLang="en-US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삭제된채로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분류는 제목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+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본문 키워드는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test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 검색된 글 리스트를 확인 할 수 있습니다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  <a:endParaRPr lang="ko-KR" altLang="en-US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</p:txBody>
      </p:sp>
      <p:sp>
        <p:nvSpPr>
          <p:cNvPr id="16" name="슬라이드 번호 개체 틀 4"/>
          <p:cNvSpPr txBox="1">
            <a:spLocks/>
          </p:cNvSpPr>
          <p:nvPr/>
        </p:nvSpPr>
        <p:spPr>
          <a:xfrm>
            <a:off x="6225398" y="6456051"/>
            <a:ext cx="290134" cy="2049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812C5A-9CF7-4A8D-A41D-9E74470054A5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06" y="1778453"/>
            <a:ext cx="5888094" cy="428909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86" y="1620664"/>
            <a:ext cx="4382036" cy="2286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90" y="2545296"/>
            <a:ext cx="5736810" cy="24774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71" y="2286847"/>
            <a:ext cx="5717248" cy="1885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25" y="2553561"/>
            <a:ext cx="5706794" cy="259577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05" y="1955665"/>
            <a:ext cx="5892014" cy="4289099"/>
          </a:xfrm>
          <a:prstGeom prst="rect">
            <a:avLst/>
          </a:prstGeom>
        </p:spPr>
      </p:pic>
      <p:sp>
        <p:nvSpPr>
          <p:cNvPr id="25" name="바닥글 개체 틀 3"/>
          <p:cNvSpPr txBox="1">
            <a:spLocks/>
          </p:cNvSpPr>
          <p:nvPr/>
        </p:nvSpPr>
        <p:spPr>
          <a:xfrm>
            <a:off x="335280" y="6456680"/>
            <a:ext cx="2151380" cy="20510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0" rIns="0" bIns="0" numCol="1" rtlCol="0" anchor="ctr" anchorCtr="0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Tx/>
              <a:buNone/>
            </a:pPr>
            <a:r>
              <a:rPr lang="en-US" altLang="ko-KR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3. </a:t>
            </a:r>
            <a:r>
              <a:rPr lang="ko-KR" altLang="en-US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작업 분배</a:t>
            </a:r>
            <a:endParaRPr lang="ko-KR" altLang="en-US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26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9" y="998780"/>
            <a:ext cx="5799431" cy="567808"/>
          </a:xfrm>
        </p:spPr>
        <p:txBody>
          <a:bodyPr/>
          <a:lstStyle/>
          <a:p>
            <a:pPr algn="ctr"/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키워드 검색 후 글을 들어가서 </a:t>
            </a:r>
            <a:r>
              <a:rPr lang="en-US" altLang="ko-KR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/>
            </a:r>
            <a:br>
              <a:rPr lang="en-US" altLang="ko-KR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삭제하고 게시판으로 오는 과정</a:t>
            </a:r>
            <a:endParaRPr lang="ko-KR" altLang="en-US" sz="20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2017743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>
            <a:off x="6702137" y="2149115"/>
            <a:ext cx="5035050" cy="44012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지금 볼 화면은 분류 및 키워드를 넣은 상태로 특정 글을 들어가 삭제하고 돌아오는 </a:t>
            </a:r>
            <a:r>
              <a:rPr lang="ko-KR" altLang="en-US" sz="20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로직이며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endParaRPr lang="en-US" altLang="ko-KR" sz="2000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z="2000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z="20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첫 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화면은 분류를 제목 </a:t>
            </a:r>
            <a:r>
              <a:rPr lang="en-US" altLang="ko-KR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+ 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본문으로 하고 키워드를 </a:t>
            </a:r>
            <a:r>
              <a:rPr lang="en-US" altLang="ko-KR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test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 검색한 화면이고 </a:t>
            </a:r>
            <a:endParaRPr lang="en-US" altLang="ko-KR" sz="2000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z="2000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z="20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다음은 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분류와 테스트를 유지한 상태로 </a:t>
            </a:r>
            <a:r>
              <a:rPr lang="en-US" altLang="ko-KR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19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번 게시 글을 들어온 상태이며 </a:t>
            </a:r>
            <a:r>
              <a:rPr lang="ko-KR" altLang="en-US" sz="20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글 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삭제하기를 누르면 </a:t>
            </a:r>
            <a:endParaRPr lang="en-US" altLang="ko-KR" sz="2000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z="2000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z="20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이와 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같이 삭제하시겠습니까</a:t>
            </a:r>
            <a:r>
              <a:rPr lang="en-US" altLang="ko-KR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?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라는 확인 창이 뜨는 화면을 확인 할 수 있고 </a:t>
            </a:r>
            <a:r>
              <a:rPr lang="ko-KR" altLang="en-US" sz="20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삭제하고나면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r>
              <a:rPr lang="ko-KR" altLang="en-US" sz="2000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게시판으로 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돌아와지고 </a:t>
            </a:r>
            <a:r>
              <a:rPr lang="en-US" altLang="ko-KR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19</a:t>
            </a:r>
            <a:r>
              <a:rPr lang="ko-KR" altLang="en-US" sz="20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번글은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</a:t>
            </a:r>
            <a:r>
              <a:rPr lang="ko-KR" altLang="en-US" sz="2000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삭제된채로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분류는 제목 </a:t>
            </a:r>
            <a:r>
              <a:rPr lang="en-US" altLang="ko-KR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+ 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본문 키워드는 </a:t>
            </a:r>
            <a:r>
              <a:rPr lang="en-US" altLang="ko-KR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test</a:t>
            </a:r>
            <a:r>
              <a:rPr lang="ko-KR" altLang="en-US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 검색된 글 리스트를 확인 할 수 있습니다</a:t>
            </a:r>
            <a:r>
              <a:rPr lang="en-US" altLang="ko-KR" sz="2000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  <a:endParaRPr lang="ko-KR" altLang="en-US" sz="2000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</p:txBody>
      </p:sp>
      <p:sp>
        <p:nvSpPr>
          <p:cNvPr id="16" name="슬라이드 번호 개체 틀 4"/>
          <p:cNvSpPr txBox="1">
            <a:spLocks/>
          </p:cNvSpPr>
          <p:nvPr/>
        </p:nvSpPr>
        <p:spPr>
          <a:xfrm>
            <a:off x="6225398" y="6456051"/>
            <a:ext cx="290134" cy="2049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812C5A-9CF7-4A8D-A41D-9E74470054A5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06" y="1778453"/>
            <a:ext cx="5888094" cy="428909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86" y="1620664"/>
            <a:ext cx="4382036" cy="2286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90" y="2545296"/>
            <a:ext cx="5736810" cy="24774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71" y="2286847"/>
            <a:ext cx="5717248" cy="1885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25" y="2553561"/>
            <a:ext cx="5706794" cy="259577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105" y="1955665"/>
            <a:ext cx="5892014" cy="4289099"/>
          </a:xfrm>
          <a:prstGeom prst="rect">
            <a:avLst/>
          </a:prstGeom>
        </p:spPr>
      </p:pic>
      <p:sp>
        <p:nvSpPr>
          <p:cNvPr id="15" name="바닥글 개체 틀 3"/>
          <p:cNvSpPr txBox="1">
            <a:spLocks/>
          </p:cNvSpPr>
          <p:nvPr/>
        </p:nvSpPr>
        <p:spPr>
          <a:xfrm>
            <a:off x="335280" y="6456680"/>
            <a:ext cx="2151380" cy="20510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0" tIns="0" rIns="0" bIns="0" numCol="1" rtlCol="0" anchor="ctr" anchorCtr="0">
            <a:noAutofit/>
          </a:bodyPr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ko-KR" sz="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FontTx/>
              <a:buNone/>
            </a:pPr>
            <a:r>
              <a:rPr lang="en-US" altLang="ko-KR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3. </a:t>
            </a:r>
            <a:r>
              <a:rPr lang="ko-KR" altLang="en-US" spc="-5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latin typeface="나눔바른고딕" charset="0"/>
                <a:ea typeface="나눔바른고딕" charset="0"/>
              </a:rPr>
              <a:t>작업 분배</a:t>
            </a:r>
            <a:endParaRPr lang="ko-KR" altLang="en-US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latin typeface="나눔바른고딕" charset="0"/>
              <a:ea typeface="나눔바른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8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41" y="1737208"/>
            <a:ext cx="5479349" cy="3796248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9" y="998780"/>
            <a:ext cx="5799431" cy="567808"/>
          </a:xfrm>
        </p:spPr>
        <p:txBody>
          <a:bodyPr/>
          <a:lstStyle/>
          <a:p>
            <a:pPr algn="ctr"/>
            <a:r>
              <a:rPr lang="ko-KR" altLang="en-US" sz="2000" b="1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게시글에</a:t>
            </a:r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000" b="1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댓글을</a:t>
            </a:r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달고 수정 및 삭제 </a:t>
            </a:r>
            <a:r>
              <a:rPr lang="en-US" altLang="ko-KR" sz="20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/>
            </a:r>
            <a:br>
              <a:rPr lang="en-US" altLang="ko-KR" sz="20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en-US" altLang="ko-KR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타인이 달은 </a:t>
            </a:r>
            <a:r>
              <a:rPr lang="ko-KR" altLang="en-US" sz="2000" b="1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댓글은</a:t>
            </a:r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수정 및 삭제가 </a:t>
            </a:r>
            <a:r>
              <a:rPr lang="ko-KR" altLang="en-US" sz="2000" b="1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안되는</a:t>
            </a:r>
            <a:r>
              <a:rPr lang="ko-KR" altLang="en-US" sz="20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기능</a:t>
            </a:r>
            <a:endParaRPr lang="ko-KR" altLang="en-US" sz="20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196" y="6423835"/>
            <a:ext cx="2150751" cy="204334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ko-KR" altLang="en-US" dirty="0"/>
              <a:t>소개 및 요약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2017743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>
            <a:off x="7113233" y="2149115"/>
            <a:ext cx="4212858" cy="34163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지금 보는 화면은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Thomas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 </a:t>
            </a:r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로그인하고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부서자유게시판으로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들어와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en-US" altLang="ko-KR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SDK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의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64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번째 게시 글에 </a:t>
            </a:r>
            <a:r>
              <a:rPr lang="ko-KR" altLang="en-US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댓글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등록을 하고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en-US" altLang="ko-KR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Thomas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가 로그인 한 상태에서는 수정 및 삭제가 가능한 것을 볼 수 있고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en-US" altLang="ko-KR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SDK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가 접속해서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Thomas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가 게시 글에 달은 </a:t>
            </a:r>
            <a:r>
              <a:rPr lang="ko-KR" altLang="en-US" spc="-50" dirty="0" err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댓글을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 확인했을 때는 수정 및 삭제가 불가능한 것을 확인 할 수 있습니다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</p:txBody>
      </p:sp>
      <p:sp>
        <p:nvSpPr>
          <p:cNvPr id="16" name="슬라이드 번호 개체 틀 4"/>
          <p:cNvSpPr txBox="1">
            <a:spLocks/>
          </p:cNvSpPr>
          <p:nvPr/>
        </p:nvSpPr>
        <p:spPr>
          <a:xfrm>
            <a:off x="6225398" y="6456051"/>
            <a:ext cx="290134" cy="2049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812C5A-9CF7-4A8D-A41D-9E74470054A5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41" y="1747937"/>
            <a:ext cx="5499597" cy="375400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10" y="1748353"/>
            <a:ext cx="5505451" cy="380063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72" y="1735789"/>
            <a:ext cx="5503176" cy="37979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28" y="1740972"/>
            <a:ext cx="5503568" cy="380321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679" y="1747601"/>
            <a:ext cx="5501115" cy="381702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326" y="1746518"/>
            <a:ext cx="5497242" cy="380833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863" y="1745245"/>
            <a:ext cx="5513167" cy="381855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167" y="1750442"/>
            <a:ext cx="5512402" cy="381872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645" y="1747748"/>
            <a:ext cx="5516332" cy="382141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6715" y="1748083"/>
            <a:ext cx="5500075" cy="377007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2428" y="1733359"/>
            <a:ext cx="5526632" cy="382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2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xmlns="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소개 및 요약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en-US" altLang="ko-KR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ON-</a:t>
            </a:r>
            <a:r>
              <a:rPr lang="en-US" altLang="ko-KR" sz="1050" dirty="0" err="1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FFiCE</a:t>
            </a:r>
            <a:r>
              <a:rPr lang="en-US" altLang="ko-KR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프로젝트는 이렇게 제작됐습니다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소개 및 요약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우리는 충분히 소통하고 있을까요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8A1B604-9AF8-45FB-9605-FE80B7110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703" y="1966351"/>
            <a:ext cx="5850593" cy="292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81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9" y="998780"/>
            <a:ext cx="5799431" cy="567808"/>
          </a:xfrm>
        </p:spPr>
        <p:txBody>
          <a:bodyPr/>
          <a:lstStyle/>
          <a:p>
            <a:pPr algn="ctr"/>
            <a:r>
              <a:rPr lang="ko-KR" altLang="en-US" sz="1600" b="1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개스트가</a:t>
            </a:r>
            <a:r>
              <a:rPr lang="ko-KR" altLang="en-US" sz="16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부서게시판을 접근하거나 </a:t>
            </a:r>
            <a:r>
              <a:rPr lang="en-US" altLang="ko-KR" sz="16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</a:t>
            </a:r>
            <a:r>
              <a:rPr lang="ko-KR" altLang="en-US" sz="16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부서 인원이 </a:t>
            </a:r>
            <a:r>
              <a:rPr lang="en-US" altLang="ko-KR" sz="16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GET</a:t>
            </a:r>
            <a:r>
              <a:rPr lang="ko-KR" altLang="en-US" sz="16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방식으로 </a:t>
            </a:r>
            <a:r>
              <a:rPr lang="en-US" altLang="ko-KR" sz="16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/>
            </a:r>
            <a:br>
              <a:rPr lang="en-US" altLang="ko-KR" sz="16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</a:br>
            <a:r>
              <a:rPr lang="ko-KR" altLang="en-US" sz="1600" b="1" dirty="0" err="1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타부서</a:t>
            </a:r>
            <a:r>
              <a:rPr lang="ko-KR" altLang="en-US" sz="1600" b="1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게시판 접속할 경우 접근이 불가한 기능</a:t>
            </a:r>
            <a:endParaRPr lang="ko-KR" altLang="en-US" sz="16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</a:t>
            </a:r>
            <a:r>
              <a:rPr lang="en-US" altLang="ko-KR" dirty="0" smtClean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LOG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196" y="6423835"/>
            <a:ext cx="2150751" cy="204334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ko-KR" altLang="en-US" dirty="0"/>
              <a:t>소개 및 요약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19816" y="2017743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>
            <a:spLocks/>
          </p:cNvSpPr>
          <p:nvPr/>
        </p:nvSpPr>
        <p:spPr>
          <a:xfrm>
            <a:off x="7113233" y="2149115"/>
            <a:ext cx="4212858" cy="2308324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latinLnBrk="0"/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마지막으로 게스트로 로그인해서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부서게시판을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접속하거나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en-US" altLang="ko-KR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1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부서 사람이 주소 창을 통해 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2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부서 게시판을 접속했을 경우 </a:t>
            </a:r>
            <a:endParaRPr lang="en-US" altLang="ko-KR" spc="-50" dirty="0" smtClean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endParaRPr lang="en-US" altLang="ko-KR" spc="-5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latin typeface="AppleSDGothicNeoB00" charset="0"/>
              <a:ea typeface="AppleSDGothicNeoB00" charset="0"/>
            </a:endParaRPr>
          </a:p>
          <a:p>
            <a:pPr latinLnBrk="0"/>
            <a:r>
              <a:rPr lang="ko-KR" altLang="en-US" spc="-50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접근이 </a:t>
            </a:r>
            <a:r>
              <a:rPr lang="ko-KR" altLang="en-US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불가능한 것을 확인 할 수 있습니다</a:t>
            </a:r>
            <a:r>
              <a:rPr lang="en-US" altLang="ko-KR" spc="-5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latin typeface="AppleSDGothicNeoB00" charset="0"/>
                <a:ea typeface="AppleSDGothicNeoB00" charset="0"/>
              </a:rPr>
              <a:t>.</a:t>
            </a:r>
          </a:p>
        </p:txBody>
      </p:sp>
      <p:sp>
        <p:nvSpPr>
          <p:cNvPr id="16" name="슬라이드 번호 개체 틀 4"/>
          <p:cNvSpPr txBox="1">
            <a:spLocks/>
          </p:cNvSpPr>
          <p:nvPr/>
        </p:nvSpPr>
        <p:spPr>
          <a:xfrm>
            <a:off x="6225398" y="6456051"/>
            <a:ext cx="290134" cy="20491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812C5A-9CF7-4A8D-A41D-9E74470054A5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71" y="1809293"/>
            <a:ext cx="3418228" cy="41206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9" y="2261394"/>
            <a:ext cx="5284450" cy="341632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73" y="2274207"/>
            <a:ext cx="5235419" cy="3393118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403049" y="2266489"/>
            <a:ext cx="5284450" cy="3423006"/>
            <a:chOff x="1118930" y="2197596"/>
            <a:chExt cx="6991830" cy="3787241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8930" y="2197596"/>
              <a:ext cx="6991830" cy="378724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7320" y="2703394"/>
              <a:ext cx="3057525" cy="228600"/>
            </a:xfrm>
            <a:prstGeom prst="rect">
              <a:avLst/>
            </a:prstGeom>
          </p:spPr>
        </p:pic>
        <p:cxnSp>
          <p:nvCxnSpPr>
            <p:cNvPr id="33" name="직선 화살표 연결선 32"/>
            <p:cNvCxnSpPr/>
            <p:nvPr/>
          </p:nvCxnSpPr>
          <p:spPr>
            <a:xfrm>
              <a:off x="2298778" y="2454011"/>
              <a:ext cx="280733" cy="2078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395209" y="2272248"/>
            <a:ext cx="5298947" cy="3404362"/>
            <a:chOff x="1118930" y="2197595"/>
            <a:chExt cx="6991829" cy="3787241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8930" y="2197595"/>
              <a:ext cx="6991829" cy="3787241"/>
            </a:xfrm>
            <a:prstGeom prst="rect">
              <a:avLst/>
            </a:prstGeom>
          </p:spPr>
        </p:pic>
        <p:cxnSp>
          <p:nvCxnSpPr>
            <p:cNvPr id="35" name="직선 화살표 연결선 34"/>
            <p:cNvCxnSpPr/>
            <p:nvPr/>
          </p:nvCxnSpPr>
          <p:spPr>
            <a:xfrm>
              <a:off x="2131817" y="2474793"/>
              <a:ext cx="280733" cy="2078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14759" y="2685302"/>
              <a:ext cx="3076575" cy="209550"/>
            </a:xfrm>
            <a:prstGeom prst="rect">
              <a:avLst/>
            </a:prstGeom>
          </p:spPr>
        </p:pic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173" y="2271143"/>
            <a:ext cx="5298947" cy="34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9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xmlns="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F24470E2-96DF-4907-A3B8-EE73C52A04D2}"/>
              </a:ext>
            </a:extLst>
          </p:cNvPr>
          <p:cNvSpPr/>
          <p:nvPr/>
        </p:nvSpPr>
        <p:spPr>
          <a:xfrm>
            <a:off x="-544963" y="-3211963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후기 및 질문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 외에 더 궁금하신 부분이 있을까요</a:t>
            </a:r>
            <a:r>
              <a:rPr lang="en-US" altLang="ko-KR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  <a:endParaRPr lang="ko-KR" altLang="en-US" sz="1050" dirty="0">
              <a:ln w="317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7.</a:t>
            </a:r>
            <a:r>
              <a:rPr lang="ko-KR" altLang="en-US" dirty="0"/>
              <a:t> 후기 및 질문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피드백은 언제나 중요합니다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DEF3A5B-0952-439C-91BB-5C2E8BE17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798" y="1859711"/>
            <a:ext cx="4866402" cy="31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1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디자인과 제작 계기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ON-FFICE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ko-KR" altLang="en-US" dirty="0"/>
              <a:t>소개 및 요약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824372"/>
            <a:ext cx="4054219" cy="263625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회사에서 가장 고민을 많이 하는 부분인 협업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 부분을 보완할 수 있는 툴을 만들어보고자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제작하게 되었으며 이 프로젝트에는 실제 회사에서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사용할 법한  기능을 모아봤으며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직원 관리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업무관리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시스템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실시간채팅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사내 게시판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식당메뉴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오늘의 뉴스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오늘의 날씨 등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여러가지 기능을 포함하고 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4BB1BCC-BE89-4B94-8231-6087A1B93B4F}"/>
              </a:ext>
            </a:extLst>
          </p:cNvPr>
          <p:cNvSpPr/>
          <p:nvPr/>
        </p:nvSpPr>
        <p:spPr>
          <a:xfrm>
            <a:off x="7555774" y="4495775"/>
            <a:ext cx="39387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실제로 기업이 뒤집어지는 가장 큰 이유는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팀원들의 업무소통 실패가 높은 비율을 차지하고 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이런 부분을 보완하기 위해  소통을 빠르게 할 수 있는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그런 프로그램을 제작하고 싶었습니다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온라인으로 진행되는 회사 업무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그렇게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ON-FFICE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라는 이름을 정하게 됩니다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303750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732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xmlns="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  <a:endParaRPr lang="ko-KR" altLang="en-US" sz="4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프로젝트는 이런 </a:t>
            </a:r>
            <a:r>
              <a:rPr lang="en-US" altLang="ko-KR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 제작됐습니다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작업 </a:t>
            </a:r>
            <a:r>
              <a:rPr lang="en-US" altLang="ko-KR" dirty="0"/>
              <a:t>TOOL </a:t>
            </a:r>
            <a:r>
              <a:rPr lang="ko-KR" altLang="en-US" dirty="0"/>
              <a:t>선정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개발의 기초 초석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TOOL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61BC6729-6E0B-4164-9465-F70009ED3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091" y="1883750"/>
            <a:ext cx="4728135" cy="314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27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개발에는 많은 도구가 있죠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작업 </a:t>
            </a:r>
            <a:r>
              <a:rPr lang="en-US" altLang="ko-KR" dirty="0"/>
              <a:t>TOOL </a:t>
            </a:r>
            <a:r>
              <a:rPr lang="ko-KR" altLang="en-US" dirty="0"/>
              <a:t>선정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2326023"/>
            <a:ext cx="4205224" cy="263625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회사와 관련된 프로그램을 제작하면서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저희도 소통을 하게 되었습니다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첫 소통은 개발에 사용할 도구를 선정하는 것이었는데요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기본중의 기본이지만 가장 중요한 부분이었습니다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모두가 활용할 수 있는 툴을 선정해야 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생각은 간단했지만 어려운 부분이 있었습니다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4BB1BCC-BE89-4B94-8231-6087A1B93B4F}"/>
              </a:ext>
            </a:extLst>
          </p:cNvPr>
          <p:cNvSpPr/>
          <p:nvPr/>
        </p:nvSpPr>
        <p:spPr>
          <a:xfrm>
            <a:off x="7555774" y="3731175"/>
            <a:ext cx="410730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프로젝트의 첫 문제는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 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설치에서 발견되었습니다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원래대로라면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차프로젝트에서는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DB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사용해야 했지만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사양이 전부 동일하지 않고 개인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사용하다 보니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18C EX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설치하는데 문제가 생겼습니다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저희는 이 문제를 해결해야 했죠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…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ko-KR" altLang="en-US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3619832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925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18C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XE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설치가 안된다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!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작업 </a:t>
            </a:r>
            <a:r>
              <a:rPr lang="en-US" altLang="ko-KR" dirty="0"/>
              <a:t>TOOL </a:t>
            </a:r>
            <a:r>
              <a:rPr lang="ko-KR" altLang="en-US" dirty="0"/>
              <a:t>선정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752970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교육장에서는 문제없이 설치 되었던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18C XE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설치부터 문제가 생기기 시작했습니다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</a:t>
            </a:r>
            <a:r>
              <a:rPr lang="ko-KR" altLang="en-US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클린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포멧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후 설치 해봐도 알 수 없는 오류가 나왔는데요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인터넷에 있는 비슷한 문제의 해결책을 적용해봤지만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돌아오는 것은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개에서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개로 늘어난 에러 메시지 뿐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…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 상황에서 저희는 선택을 해야 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OCRACLE 19C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사용할 것인지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포기하고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MYSQL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 사용할 것인지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4BB1BCC-BE89-4B94-8231-6087A1B93B4F}"/>
              </a:ext>
            </a:extLst>
          </p:cNvPr>
          <p:cNvSpPr/>
          <p:nvPr/>
        </p:nvSpPr>
        <p:spPr>
          <a:xfrm>
            <a:off x="7555774" y="3731175"/>
            <a:ext cx="41073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우선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18C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XE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 설치되지 않았던 문제는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사용중인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CPU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문제였습니다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해외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Dev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포럼을 검색한 결과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18C XE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Intel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CPU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지원은 잘 되지만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지원이 종료 된 후 발매 된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AMD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Ryzen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은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사용이 불가능하다는 내용이었습니다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그러니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AMD CPU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지원하는 최신버전을 사용해야 한다는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정보를 얻을 수 있었습니다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그래서 저희는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19C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설치하기로 합니다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…</a:t>
            </a:r>
            <a:endParaRPr lang="ko-KR" altLang="en-US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3619832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211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19C 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작업 </a:t>
            </a:r>
            <a:r>
              <a:rPr lang="en-US" altLang="ko-KR" dirty="0"/>
              <a:t>TOOL </a:t>
            </a:r>
            <a:r>
              <a:rPr lang="ko-KR" altLang="en-US" dirty="0"/>
              <a:t>선정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582640"/>
            <a:ext cx="4483130" cy="29583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19C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설치하기로 하였고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설정을 모두 동일하게 하기 위해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서로 개인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화면을 공유하면서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전부 동일하게 설정해주기로 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그리고 다같이 설치를 진행했지만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19C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도 설치하는데 실패했습니다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4BB1BCC-BE89-4B94-8231-6087A1B93B4F}"/>
              </a:ext>
            </a:extLst>
          </p:cNvPr>
          <p:cNvSpPr/>
          <p:nvPr/>
        </p:nvSpPr>
        <p:spPr>
          <a:xfrm>
            <a:off x="7555774" y="3731175"/>
            <a:ext cx="410730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19C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실제로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AMD Ryzen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에서 제대로 동작되었습니다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하지만 다른 문제가 발견되며 다시 난항을 겪습니다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 문제는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…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전체적인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 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요구 사양이 상향 되었다는 것이었고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 후반부 등장한 에러창에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메모리가 부족하다는 경고창이 발생되며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설치가 진행되지 않았습니다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3619832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109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MYSQL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설치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작업 </a:t>
            </a:r>
            <a:r>
              <a:rPr lang="en-US" altLang="ko-KR" dirty="0"/>
              <a:t>TOOL </a:t>
            </a:r>
            <a:r>
              <a:rPr lang="ko-KR" altLang="en-US" dirty="0"/>
              <a:t>선정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752970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결국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자체를 바꿀 수는 없었기에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MYSQL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 사용하게 되었습니다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설치는 모두 매끄러웠고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동작하는데 어떠한 문제도 일어나지 않았죠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그렇게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 문제는 해결이 되었습니다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4BB1BCC-BE89-4B94-8231-6087A1B93B4F}"/>
              </a:ext>
            </a:extLst>
          </p:cNvPr>
          <p:cNvSpPr/>
          <p:nvPr/>
        </p:nvSpPr>
        <p:spPr>
          <a:xfrm>
            <a:off x="7555774" y="4711310"/>
            <a:ext cx="41073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 선정하는데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호환성과 범용성이 중요하다는 것을 한 번 더 느꼈습니다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우리가 개발하게 될 프로그램에도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호환성과 범용성을 중요하게 생각해야 한다는 마음을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다시 한 번 느끼게 되었습니다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599967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738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바른고딕 BOLD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1959</TotalTime>
  <Words>1517</Words>
  <Application>Microsoft Office PowerPoint</Application>
  <PresentationFormat>와이드스크린</PresentationFormat>
  <Paragraphs>370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AppleSDGothicNeoB00</vt:lpstr>
      <vt:lpstr>나눔바른고딕</vt:lpstr>
      <vt:lpstr>나눔바른고딕 BOLD</vt:lpstr>
      <vt:lpstr>나눔바른고딕 UltraLight</vt:lpstr>
      <vt:lpstr>맑은 고딕</vt:lpstr>
      <vt:lpstr>Arial</vt:lpstr>
      <vt:lpstr>Office 테마</vt:lpstr>
      <vt:lpstr>ON-FFiCE</vt:lpstr>
      <vt:lpstr>PowerPoint 프레젠테이션</vt:lpstr>
      <vt:lpstr>소개 및 요약</vt:lpstr>
      <vt:lpstr>디자인과 제작 계기</vt:lpstr>
      <vt:lpstr>TOOL</vt:lpstr>
      <vt:lpstr>개발에는 많은 도구가 있죠</vt:lpstr>
      <vt:lpstr>ORACLE 18C XE설치가 안된다!</vt:lpstr>
      <vt:lpstr>ORACLE 19C 설치</vt:lpstr>
      <vt:lpstr>MYSQL 설치</vt:lpstr>
      <vt:lpstr>PowerPoint 프레젠테이션</vt:lpstr>
      <vt:lpstr>작업 분배</vt:lpstr>
      <vt:lpstr>작업자 배치</vt:lpstr>
      <vt:lpstr>PowerPoint 프레젠테이션</vt:lpstr>
      <vt:lpstr>작 업 일 정</vt:lpstr>
      <vt:lpstr>프로젝트의 핵심, 코딩의 시작</vt:lpstr>
      <vt:lpstr>PowerPoint 프레젠테이션</vt:lpstr>
      <vt:lpstr>DB 구축</vt:lpstr>
      <vt:lpstr>생각하지 못한 또 다른 복병 DB</vt:lpstr>
      <vt:lpstr>PowerPoint 프레젠테이션</vt:lpstr>
      <vt:lpstr>내용 및 진행과정</vt:lpstr>
      <vt:lpstr>작업로그</vt:lpstr>
      <vt:lpstr>부서 자유 게시판 소개</vt:lpstr>
      <vt:lpstr>키워드 검색 관련 로직</vt:lpstr>
      <vt:lpstr>페이지네이션</vt:lpstr>
      <vt:lpstr>키워드 검색</vt:lpstr>
      <vt:lpstr>키워드 검색 후 글을 들어가서  수정하고 게시판으로 오는 과정</vt:lpstr>
      <vt:lpstr>키워드 검색 후 글을 들어가서  삭제하고 게시판으로 오는 과정</vt:lpstr>
      <vt:lpstr>키워드 검색 후 글을 들어가서  삭제하고 게시판으로 오는 과정</vt:lpstr>
      <vt:lpstr>게시글에 댓글을 달고 수정 및 삭제   타인이 달은 댓글은 수정 및 삭제가 안되는 기능</vt:lpstr>
      <vt:lpstr>개스트가 부서게시판을 접근하거나 1부서 인원이 GET방식으로  타부서 게시판 접속할 경우 접근이 불가한 기능</vt:lpstr>
      <vt:lpstr>후기 및 질문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your vision</dc:title>
  <dc:creator>largo</dc:creator>
  <cp:keywords>adstorepost.com</cp:keywords>
  <cp:lastModifiedBy>Microsoft 계정</cp:lastModifiedBy>
  <cp:revision>166</cp:revision>
  <dcterms:created xsi:type="dcterms:W3CDTF">2017-12-10T15:04:34Z</dcterms:created>
  <dcterms:modified xsi:type="dcterms:W3CDTF">2021-10-17T12:59:49Z</dcterms:modified>
</cp:coreProperties>
</file>